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0" r:id="rId6"/>
    <p:sldId id="292" r:id="rId7"/>
    <p:sldId id="299" r:id="rId8"/>
    <p:sldId id="294" r:id="rId9"/>
    <p:sldId id="295" r:id="rId10"/>
    <p:sldId id="296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van Duren (FPEP) ext" initials="JvD(e" lastIdx="2" clrIdx="0">
    <p:extLst>
      <p:ext uri="{19B8F6BF-5375-455C-9EA6-DF929625EA0E}">
        <p15:presenceInfo xmlns:p15="http://schemas.microsoft.com/office/powerpoint/2012/main" userId="S-1-5-21-436374069-1592454029-682003330-2135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84284BC-DA0B-457D-8A34-065D5AC829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184" y="216000"/>
            <a:ext cx="11713633" cy="598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184" y="1766401"/>
            <a:ext cx="11713633" cy="1882095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98BC51-1A25-4531-BE85-A74DC3096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000" y="3916800"/>
            <a:ext cx="7200000" cy="882877"/>
          </a:xfrm>
        </p:spPr>
        <p:txBody>
          <a:bodyPr/>
          <a:lstStyle>
            <a:lvl1pPr marL="0" indent="0" algn="ctr">
              <a:lnSpc>
                <a:spcPts val="2133"/>
              </a:lnSpc>
              <a:buNone/>
              <a:defRPr sz="16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noProof="0" dirty="0"/>
              <a:t>Subheading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A0E61E-09AA-47C6-A25C-1725CA5C9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6000" y="4934400"/>
            <a:ext cx="4800000" cy="480000"/>
          </a:xfrm>
        </p:spPr>
        <p:txBody>
          <a:bodyPr anchor="t" anchorCtr="0"/>
          <a:lstStyle>
            <a:lvl1pPr marL="0" indent="0" algn="ctr">
              <a:lnSpc>
                <a:spcPts val="1867"/>
              </a:lnSpc>
              <a:buNone/>
              <a:defRPr sz="1067"/>
            </a:lvl1pPr>
          </a:lstStyle>
          <a:p>
            <a:pPr lvl="0"/>
            <a:r>
              <a:rPr lang="en-GB" noProof="0" dirty="0"/>
              <a:t>Text, Date, Author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FC1ED08-C4A9-4705-9351-71083E1E36B8}"/>
              </a:ext>
            </a:extLst>
          </p:cNvPr>
          <p:cNvSpPr/>
          <p:nvPr userDrawn="1"/>
        </p:nvSpPr>
        <p:spPr>
          <a:xfrm>
            <a:off x="483649" y="442631"/>
            <a:ext cx="1200000" cy="110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5944AC1-15AE-4755-8FD5-718DE053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836D-D477-4C1A-9CD6-7E389D226B75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A7E7860-781A-480B-9C9B-AA4C5E72C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2175B558-2E01-4CF8-BFEC-D4A9080AE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53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740DA99-84C7-456C-BF5B-02E110D67064}"/>
              </a:ext>
            </a:extLst>
          </p:cNvPr>
          <p:cNvSpPr/>
          <p:nvPr userDrawn="1"/>
        </p:nvSpPr>
        <p:spPr>
          <a:xfrm>
            <a:off x="239184" y="213912"/>
            <a:ext cx="11713633" cy="5985600"/>
          </a:xfrm>
          <a:prstGeom prst="rect">
            <a:avLst/>
          </a:prstGeom>
          <a:solidFill>
            <a:srgbClr val="2071B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6000" y="2131295"/>
            <a:ext cx="8640000" cy="2160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>
                <a:latin typeface="+mj-lt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B1C597D-71C9-48E5-8361-BFAE1BEB0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9A7C-90AE-4F00-B038-A2CFF771AF3A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6E240262-D59D-4413-BC7B-A6023E8CC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F5E5CCDE-1442-4FAF-9CBF-7F8C0F36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51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839">
          <p15:clr>
            <a:srgbClr val="FBAE40"/>
          </p15:clr>
        </p15:guide>
        <p15:guide id="4" pos="4930">
          <p15:clr>
            <a:srgbClr val="FBAE40"/>
          </p15:clr>
        </p15:guide>
        <p15:guide id="5" orient="horz" pos="1008">
          <p15:clr>
            <a:srgbClr val="FBAE40"/>
          </p15:clr>
        </p15:guide>
        <p15:guide id="6" orient="horz" pos="20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377F337-814E-4C5D-8CA3-D4E247302999}"/>
              </a:ext>
            </a:extLst>
          </p:cNvPr>
          <p:cNvSpPr/>
          <p:nvPr userDrawn="1"/>
        </p:nvSpPr>
        <p:spPr>
          <a:xfrm>
            <a:off x="239184" y="213911"/>
            <a:ext cx="11713633" cy="5985600"/>
          </a:xfrm>
          <a:prstGeom prst="rect">
            <a:avLst/>
          </a:prstGeom>
          <a:solidFill>
            <a:schemeClr val="tx2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528000"/>
            <a:ext cx="10080000" cy="120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F9E76-C076-461E-AFF4-DB7B045C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940984"/>
            <a:ext cx="10080000" cy="425101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C4A598B-4012-4CEA-8CB7-78B0069DC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5AB5-0B32-4B46-B825-355F2E65A5D5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34FC6F1E-6431-4AB4-8153-72388C87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96BCA3F5-397E-4E99-A44B-CE72C3106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19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5265">
          <p15:clr>
            <a:srgbClr val="FBAE40"/>
          </p15:clr>
        </p15:guide>
        <p15:guide id="5" orient="horz" pos="248">
          <p15:clr>
            <a:srgbClr val="FBAE40"/>
          </p15:clr>
        </p15:guide>
        <p15:guide id="6" orient="horz" pos="826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2935">
          <p15:clr>
            <a:srgbClr val="FBAE40"/>
          </p15:clr>
        </p15:guide>
        <p15:guide id="9" pos="4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377F337-814E-4C5D-8CA3-D4E247302999}"/>
              </a:ext>
            </a:extLst>
          </p:cNvPr>
          <p:cNvSpPr/>
          <p:nvPr userDrawn="1"/>
        </p:nvSpPr>
        <p:spPr>
          <a:xfrm>
            <a:off x="239184" y="213911"/>
            <a:ext cx="11713633" cy="5985600"/>
          </a:xfrm>
          <a:prstGeom prst="rect">
            <a:avLst/>
          </a:prstGeom>
          <a:solidFill>
            <a:schemeClr val="tx2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528000"/>
            <a:ext cx="10080000" cy="120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C4A598B-4012-4CEA-8CB7-78B0069DC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D60-6731-444F-BD15-3ED0B0F6D0A5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34FC6F1E-6431-4AB4-8153-72388C87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96BCA3F5-397E-4E99-A44B-CE72C3106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3840BC47-92DD-479A-B9A5-7794537DE55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520000" y="1940984"/>
            <a:ext cx="7152000" cy="42502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0055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5265">
          <p15:clr>
            <a:srgbClr val="FBAE40"/>
          </p15:clr>
        </p15:guide>
        <p15:guide id="5" orient="horz" pos="248">
          <p15:clr>
            <a:srgbClr val="FBAE40"/>
          </p15:clr>
        </p15:guide>
        <p15:guide id="6" orient="horz" pos="814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2935">
          <p15:clr>
            <a:srgbClr val="FBAE40"/>
          </p15:clr>
        </p15:guide>
        <p15:guide id="9" pos="4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4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377F337-814E-4C5D-8CA3-D4E247302999}"/>
              </a:ext>
            </a:extLst>
          </p:cNvPr>
          <p:cNvSpPr/>
          <p:nvPr userDrawn="1"/>
        </p:nvSpPr>
        <p:spPr>
          <a:xfrm>
            <a:off x="239184" y="216000"/>
            <a:ext cx="11713633" cy="5985600"/>
          </a:xfrm>
          <a:prstGeom prst="rect">
            <a:avLst/>
          </a:prstGeom>
          <a:solidFill>
            <a:schemeClr val="tx2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528000"/>
            <a:ext cx="10080000" cy="120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F9E76-C076-461E-AFF4-DB7B045C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940984"/>
            <a:ext cx="2400000" cy="42510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53B647A-14D3-48CB-8CDB-72DE4931B8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20112" y="1940984"/>
            <a:ext cx="2400000" cy="42510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CA1BE9A-588B-431B-B77F-002737A6630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84224" y="1940984"/>
            <a:ext cx="2400000" cy="42510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6E76225C-D2DD-4811-8B85-98DE0D16C83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748336" y="1940984"/>
            <a:ext cx="2400000" cy="42510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589E82A9-45F0-424F-993B-08DB3BFC4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4508-B9C7-4DEF-B78D-1E4391C26236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8" name="Platshållare för sidfot 4">
            <a:extLst>
              <a:ext uri="{FF2B5EF4-FFF2-40B4-BE49-F238E27FC236}">
                <a16:creationId xmlns:a16="http://schemas.microsoft.com/office/drawing/2014/main" id="{7DB5E1AF-6369-47F1-B1AB-3576766E1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97058980-897B-4AD3-A6BC-13215AE6E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042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8">
          <p15:clr>
            <a:srgbClr val="FBAE40"/>
          </p15:clr>
        </p15:guide>
        <p15:guide id="4" orient="horz" pos="826">
          <p15:clr>
            <a:srgbClr val="FBAE40"/>
          </p15:clr>
        </p15:guide>
        <p15:guide id="5" orient="horz" pos="917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499">
          <p15:clr>
            <a:srgbClr val="FBAE40"/>
          </p15:clr>
        </p15:guide>
        <p15:guide id="8" pos="5267">
          <p15:clr>
            <a:srgbClr val="FBAE40"/>
          </p15:clr>
        </p15:guide>
        <p15:guide id="9" pos="1633">
          <p15:clr>
            <a:srgbClr val="FBAE40"/>
          </p15:clr>
        </p15:guide>
        <p15:guide id="10" pos="1710">
          <p15:clr>
            <a:srgbClr val="FBAE40"/>
          </p15:clr>
        </p15:guide>
        <p15:guide id="11" pos="2844">
          <p15:clr>
            <a:srgbClr val="FBAE40"/>
          </p15:clr>
        </p15:guide>
        <p15:guide id="12" pos="2922">
          <p15:clr>
            <a:srgbClr val="FBAE40"/>
          </p15:clr>
        </p15:guide>
        <p15:guide id="13" pos="4056">
          <p15:clr>
            <a:srgbClr val="FBAE40"/>
          </p15:clr>
        </p15:guide>
        <p15:guide id="14" pos="41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1FEA1-B236-42CA-B107-5AA571157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DF92EE2-58DD-4DF6-A2E5-499E34623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AF99-1E40-4E8D-904C-2A9A045F27BD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1637DE1-884E-4F3A-8CA9-489221E4A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5C3E5CC-4B21-42DB-A4F1-31204EAB2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96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261">
          <p15:clr>
            <a:srgbClr val="FBAE40"/>
          </p15:clr>
        </p15:guide>
        <p15:guide id="4" pos="499">
          <p15:clr>
            <a:srgbClr val="FBAE40"/>
          </p15:clr>
        </p15:guide>
        <p15:guide id="5" orient="horz" pos="249">
          <p15:clr>
            <a:srgbClr val="FBAE40"/>
          </p15:clr>
        </p15:guide>
        <p15:guide id="6" orient="horz" pos="826">
          <p15:clr>
            <a:srgbClr val="FBAE40"/>
          </p15:clr>
        </p15:guide>
        <p15:guide id="7" orient="horz" pos="2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41EC61FF-2DF8-4E41-9AC2-00EBA6C4E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184" y="216000"/>
            <a:ext cx="11713633" cy="598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184" y="1766401"/>
            <a:ext cx="11727217" cy="1882095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98BC51-1A25-4531-BE85-A74DC3096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000" y="3916800"/>
            <a:ext cx="7200000" cy="882877"/>
          </a:xfrm>
        </p:spPr>
        <p:txBody>
          <a:bodyPr/>
          <a:lstStyle>
            <a:lvl1pPr marL="0" indent="0" algn="ctr">
              <a:lnSpc>
                <a:spcPts val="2133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noProof="0" dirty="0"/>
              <a:t>Subheading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A0E61E-09AA-47C6-A25C-1725CA5C9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6000" y="4934400"/>
            <a:ext cx="4800000" cy="480000"/>
          </a:xfrm>
        </p:spPr>
        <p:txBody>
          <a:bodyPr anchor="t" anchorCtr="0"/>
          <a:lstStyle>
            <a:lvl1pPr marL="0" indent="0" algn="ctr">
              <a:lnSpc>
                <a:spcPts val="1867"/>
              </a:lnSpc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Text, Date, Author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C731A680-3D34-4DE4-BC26-01FEA015A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1884-D789-4E0E-A1A9-D0B10C72FE1E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B187FED9-07B2-4AD3-B30B-BD7394D8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3EC18A65-3F5D-46F1-B685-A42DDA2C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495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10FCA7C-0B66-4085-944C-08C8B797F12F}"/>
              </a:ext>
            </a:extLst>
          </p:cNvPr>
          <p:cNvSpPr/>
          <p:nvPr userDrawn="1"/>
        </p:nvSpPr>
        <p:spPr>
          <a:xfrm>
            <a:off x="239184" y="213912"/>
            <a:ext cx="11713633" cy="59856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9184" y="1766401"/>
            <a:ext cx="11713633" cy="1882095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98BC51-1A25-4531-BE85-A74DC3096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000" y="3916800"/>
            <a:ext cx="7200000" cy="882877"/>
          </a:xfrm>
        </p:spPr>
        <p:txBody>
          <a:bodyPr/>
          <a:lstStyle>
            <a:lvl1pPr marL="0" indent="0" algn="ctr">
              <a:lnSpc>
                <a:spcPts val="2133"/>
              </a:lnSpc>
              <a:buNone/>
              <a:defRPr sz="16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noProof="0" dirty="0"/>
              <a:t>Subheading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A0E61E-09AA-47C6-A25C-1725CA5C9C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6000" y="4934400"/>
            <a:ext cx="4800000" cy="480000"/>
          </a:xfrm>
        </p:spPr>
        <p:txBody>
          <a:bodyPr anchor="t" anchorCtr="0"/>
          <a:lstStyle>
            <a:lvl1pPr marL="0" indent="0" algn="ctr">
              <a:lnSpc>
                <a:spcPts val="1867"/>
              </a:lnSpc>
              <a:buNone/>
              <a:defRPr sz="1067"/>
            </a:lvl1pPr>
          </a:lstStyle>
          <a:p>
            <a:pPr lvl="0"/>
            <a:r>
              <a:rPr lang="en-GB" noProof="0" dirty="0"/>
              <a:t>Text, Date, Author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FC1ED08-C4A9-4705-9351-71083E1E36B8}"/>
              </a:ext>
            </a:extLst>
          </p:cNvPr>
          <p:cNvSpPr/>
          <p:nvPr userDrawn="1"/>
        </p:nvSpPr>
        <p:spPr>
          <a:xfrm>
            <a:off x="483649" y="442631"/>
            <a:ext cx="1200000" cy="110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E0ADB2B-1A24-47BB-A82C-EF8A13722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E936-3B16-4E72-BC58-1DAEAEACCDDF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BFAE479A-C7AF-4407-803D-7C32CEC3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EBE749D-34EB-4C26-A790-7FC15DB6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974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84284BC-DA0B-457D-8A34-065D5AC829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184" y="216000"/>
            <a:ext cx="11713633" cy="598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FC1ED08-C4A9-4705-9351-71083E1E36B8}"/>
              </a:ext>
            </a:extLst>
          </p:cNvPr>
          <p:cNvSpPr/>
          <p:nvPr userDrawn="1"/>
        </p:nvSpPr>
        <p:spPr>
          <a:xfrm>
            <a:off x="483649" y="442631"/>
            <a:ext cx="1200000" cy="110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5944AC1-15AE-4755-8FD5-718DE053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3BA9-E375-4171-9490-02699FDE8277}" type="datetime1">
              <a:rPr lang="en-GB" noProof="0" smtClean="0"/>
              <a:t>02/10/2019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A7E7860-781A-480B-9C9B-AA4C5E72C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  <a:p>
            <a:r>
              <a:rPr lang="en-GB" noProof="0"/>
              <a:t>Confidentiality – Critical (C4), High (C3), Medium (C2), None (C1)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2175B558-2E01-4CF8-BFEC-D4A9080AE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523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13">
          <p15:clr>
            <a:srgbClr val="FBAE40"/>
          </p15:clr>
        </p15:guide>
        <p15:guide id="3" orient="horz" pos="100">
          <p15:clr>
            <a:srgbClr val="FBAE40"/>
          </p15:clr>
        </p15:guide>
        <p15:guide id="4" pos="5647">
          <p15:clr>
            <a:srgbClr val="FBAE40"/>
          </p15:clr>
        </p15:guide>
        <p15:guide id="5" orient="horz" pos="29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9BF6CA0-E87C-4DB0-8C62-6B392A34D7B6}"/>
              </a:ext>
            </a:extLst>
          </p:cNvPr>
          <p:cNvSpPr/>
          <p:nvPr userDrawn="1"/>
        </p:nvSpPr>
        <p:spPr>
          <a:xfrm>
            <a:off x="239184" y="216000"/>
            <a:ext cx="11713633" cy="5985133"/>
          </a:xfrm>
          <a:prstGeom prst="rect">
            <a:avLst/>
          </a:prstGeom>
          <a:solidFill>
            <a:srgbClr val="FFDA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218" y="528000"/>
            <a:ext cx="10079567" cy="1200000"/>
          </a:xfrm>
        </p:spPr>
        <p:txBody>
          <a:bodyPr/>
          <a:lstStyle>
            <a:lvl1pPr algn="l">
              <a:lnSpc>
                <a:spcPct val="85000"/>
              </a:lnSpc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45364B3B-296A-4E13-9635-32118C202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18" y="1940984"/>
            <a:ext cx="10079567" cy="4260149"/>
          </a:xfrm>
        </p:spPr>
        <p:txBody>
          <a:bodyPr/>
          <a:lstStyle>
            <a:lvl1pPr marL="609585" indent="-609585">
              <a:lnSpc>
                <a:spcPts val="2933"/>
              </a:lnSpc>
              <a:buFont typeface="+mj-lt"/>
              <a:buAutoNum type="arabicPeriod"/>
              <a:tabLst>
                <a:tab pos="5740256" algn="r"/>
              </a:tabLst>
              <a:defRPr sz="2667" b="1"/>
            </a:lvl1pPr>
            <a:lvl2pPr marL="239177" indent="0">
              <a:lnSpc>
                <a:spcPts val="2667"/>
              </a:lnSpc>
              <a:buFont typeface="+mj-lt"/>
              <a:buNone/>
              <a:defRPr sz="2400" b="1"/>
            </a:lvl2pPr>
          </a:lstStyle>
          <a:p>
            <a:pPr lvl="0"/>
            <a:r>
              <a:rPr lang="en-GB" noProof="0" dirty="0"/>
              <a:t>Agenda</a:t>
            </a:r>
          </a:p>
          <a:p>
            <a:pPr lvl="0"/>
            <a:r>
              <a:rPr lang="en-GB" noProof="0" dirty="0"/>
              <a:t>Agenda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1C40C1-19E5-4F63-8510-5A8055CA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4516-E2B8-4156-81E2-1D6AEED5F103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D73F6DC7-67D9-4C04-A3DD-5E1883F1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5E719E1-77D6-4230-82C5-4973AA60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175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1">
          <p15:clr>
            <a:srgbClr val="FBAE40"/>
          </p15:clr>
        </p15:guide>
        <p15:guide id="5" orient="horz" pos="826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29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528000"/>
            <a:ext cx="10080000" cy="12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F9E76-C076-461E-AFF4-DB7B045CAC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6000" y="1940560"/>
            <a:ext cx="10080000" cy="42514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845DD25-08BD-4AD0-958A-7FE404B91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9296-30A3-4AC0-B03D-AFDB95A317C4}" type="datetime1">
              <a:rPr lang="en-GB" noProof="0" smtClean="0"/>
              <a:t>02/10/2019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5A7556C-F5C5-406D-8ECF-40C2093E6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  <a:p>
            <a:r>
              <a:rPr lang="en-GB" noProof="0" dirty="0"/>
              <a:t>Confidentiality – Critical (C4), High (C3), Medium (C2), None (C1)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22FA704-6C1C-4A8B-8CD5-A9ADFE2B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3233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5">
          <p15:clr>
            <a:srgbClr val="FBAE40"/>
          </p15:clr>
        </p15:guide>
        <p15:guide id="5" orient="horz" pos="248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8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A0D0A-9A1E-4589-A8CB-40B005246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528000"/>
            <a:ext cx="10080000" cy="12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1445-AF69-43C4-9B64-F77FF93A67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6000" y="1940984"/>
            <a:ext cx="4944000" cy="4251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5DBE1C-D631-41EE-97FF-020A295368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2000" y="1940984"/>
            <a:ext cx="4944000" cy="4251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CF3C23D-999C-4A53-932A-4649700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5FA1-D379-4F43-9A72-274E5889B5D5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BFDB3A1-33A5-45F2-8415-36E2AC97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01BC648A-F324-4DA8-88B7-A75FD527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881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9">
          <p15:clr>
            <a:srgbClr val="FBAE40"/>
          </p15:clr>
        </p15:guide>
        <p15:guide id="4" orient="horz" pos="819">
          <p15:clr>
            <a:srgbClr val="FBAE40"/>
          </p15:clr>
        </p15:guide>
        <p15:guide id="5" orient="horz" pos="917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499">
          <p15:clr>
            <a:srgbClr val="FBAE40"/>
          </p15:clr>
        </p15:guide>
        <p15:guide id="8" pos="5261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1AAD820E-ECA4-488C-8254-EB84F699D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184" y="216000"/>
            <a:ext cx="11713633" cy="598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6000" y="2131295"/>
            <a:ext cx="8640000" cy="2160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>
                <a:latin typeface="+mj-lt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B4D9178D-EAB5-48D4-8AB0-AAE5B35DD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D09E-14A5-41E3-A5AA-28FB32CF5BC2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19D36DA-40D4-4F89-BD1E-21E8535FD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69AEB8A7-083F-4623-9B2F-D86E4F01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93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835">
          <p15:clr>
            <a:srgbClr val="FBAE40"/>
          </p15:clr>
        </p15:guide>
        <p15:guide id="4" pos="4930">
          <p15:clr>
            <a:srgbClr val="FBAE40"/>
          </p15:clr>
        </p15:guide>
        <p15:guide id="5" orient="horz" pos="10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D83010A4-5CD0-448D-ACD4-3A22210470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0001" y="216000"/>
            <a:ext cx="11713633" cy="598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701F40-435C-45D0-AF3A-C418FF0B0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6000" y="2131295"/>
            <a:ext cx="8640000" cy="2160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82EC9A-DCF2-49FA-8E79-8320967E0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AF91-FBAE-4FA8-BE97-08931A6C3E5C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E3D2898D-A6F8-4BCA-9797-349216279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D7F6804D-D73A-4743-A4A8-399B4E29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719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08">
          <p15:clr>
            <a:srgbClr val="FBAE40"/>
          </p15:clr>
        </p15:guide>
        <p15:guide id="4" orient="horz" pos="2028">
          <p15:clr>
            <a:srgbClr val="FBAE40"/>
          </p15:clr>
        </p15:guide>
        <p15:guide id="5" pos="839">
          <p15:clr>
            <a:srgbClr val="FBAE40"/>
          </p15:clr>
        </p15:guide>
        <p15:guide id="6" pos="493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9A76ED-51E9-448C-A7E3-782A086D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28000"/>
            <a:ext cx="10080000" cy="12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6D118B-D903-4393-90F1-25AC1EB1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1940984"/>
            <a:ext cx="10080000" cy="4059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Redigera</a:t>
            </a:r>
            <a:r>
              <a:rPr lang="en-GB" noProof="0" dirty="0"/>
              <a:t> format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bakgrundstext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C9AC3-FC1F-4B80-8E43-59F4C4414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200" y="6408000"/>
            <a:ext cx="499200" cy="24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7D95-7C69-46C0-AD2A-2DA1650028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76946FD-9A95-4464-B5B1-586A52A90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9183" y="6331200"/>
            <a:ext cx="12430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667B-0082-4A73-8C8D-BC6BD83E6804}" type="datetime1">
              <a:rPr lang="en-GB" smtClean="0"/>
              <a:t>02/10/2019</a:t>
            </a:fld>
            <a:endParaRPr lang="en-GB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95AA473-213D-4284-802F-619A77066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83" y="6475200"/>
            <a:ext cx="349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7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Confidentiality – Critical (C4), High (C3), Medium (C2), None (C1)</a:t>
            </a:r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98291870-7646-4418-887A-A2EB66101BE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375" y="6446276"/>
            <a:ext cx="1425600" cy="2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4121" indent="-23282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15415" indent="-241294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6709" indent="-241294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198003" indent="-241294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ariba.com/help/?locale=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nect.ariba.com/help/?locale=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berg, utomhus, himmel, snö&#10;&#10;Beskrivning genererad med mycket hög exakthet">
            <a:extLst>
              <a:ext uri="{FF2B5EF4-FFF2-40B4-BE49-F238E27FC236}">
                <a16:creationId xmlns:a16="http://schemas.microsoft.com/office/drawing/2014/main" id="{049ECC0D-48D2-417B-99AC-304FFF04C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10165"/>
          <a:stretch/>
        </p:blipFill>
        <p:spPr>
          <a:xfrm>
            <a:off x="284471" y="118629"/>
            <a:ext cx="11652068" cy="62125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D63A80A-B2A9-4FB1-A343-6BED82503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SAP </a:t>
            </a:r>
            <a:r>
              <a:rPr lang="sv-SE" dirty="0" err="1">
                <a:solidFill>
                  <a:schemeClr val="tx1"/>
                </a:solidFill>
              </a:rPr>
              <a:t>Ariba</a:t>
            </a:r>
            <a:r>
              <a:rPr lang="sv-SE" dirty="0">
                <a:solidFill>
                  <a:schemeClr val="tx1"/>
                </a:solidFill>
              </a:rPr>
              <a:t>-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 err="1">
                <a:solidFill>
                  <a:schemeClr val="tx1"/>
                </a:solidFill>
              </a:rPr>
              <a:t>helpcenter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Underrubrik 17">
            <a:extLst>
              <a:ext uri="{FF2B5EF4-FFF2-40B4-BE49-F238E27FC236}">
                <a16:creationId xmlns:a16="http://schemas.microsoft.com/office/drawing/2014/main" id="{6C358BE0-13FF-48F9-9BC8-D01AB95A9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 err="1">
                <a:solidFill>
                  <a:schemeClr val="tx1"/>
                </a:solidFill>
              </a:rPr>
              <a:t>Voor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leveranciers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aan</a:t>
            </a:r>
            <a:r>
              <a:rPr lang="sv-SE" sz="2400" dirty="0">
                <a:solidFill>
                  <a:schemeClr val="tx1"/>
                </a:solidFill>
              </a:rPr>
              <a:t> Vattenfall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871D53-9AB8-4BAB-85DE-E08B2CA3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>
              <a:defRPr/>
            </a:pPr>
            <a:fld id="{B2B07D95-7C69-46C0-AD2A-2DA1650028AD}" type="slidenum"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>
                <a:defRPr/>
              </a:pPr>
              <a:t>1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8" name="Picture 2" descr="Bildresultat fÃ¶r sap ariba logo no background">
            <a:extLst>
              <a:ext uri="{FF2B5EF4-FFF2-40B4-BE49-F238E27FC236}">
                <a16:creationId xmlns:a16="http://schemas.microsoft.com/office/drawing/2014/main" id="{338C9D85-7C0F-454A-8B9A-03897641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28" y="4667658"/>
            <a:ext cx="4230544" cy="82407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8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EE80-A8B5-458D-8FA6-26BEEE8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78A07-EC7C-488A-81FB-6BF8F782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940560"/>
            <a:ext cx="10080000" cy="425144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Vattenfall gebruikt SAP Ariba als aanbestedingsplatform. Registratie in Ariba Network is noodzakelijk om deel te kunnen nemen aan aanbestedingsevenementen (bijv. RFI, RFP, RFQ).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Deze handleiding beschrijft welke ondersteuning u als leverancier direct kunt krijgen van Ariba via het helpcenter.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A5C-6F75-4043-A0D2-E5B8A5D0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B2B07D95-7C69-46C0-AD2A-2DA1650028AD}" type="slidenum"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FF9C89-FFC8-4FD7-ADF3-1A138B389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</p:spTree>
    <p:extLst>
      <p:ext uri="{BB962C8B-B14F-4D97-AF65-F5344CB8AC3E}">
        <p14:creationId xmlns:p14="http://schemas.microsoft.com/office/powerpoint/2010/main" val="41961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3D787B-7717-4F01-9A97-DABE9641E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61" y="1505305"/>
            <a:ext cx="6446539" cy="4371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E5F760-29D9-40A6-961E-71B95C88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SAP </a:t>
            </a:r>
            <a:r>
              <a:rPr lang="sv-SE" dirty="0" err="1"/>
              <a:t>Ariba-helpcenter</a:t>
            </a:r>
            <a:r>
              <a:rPr lang="sv-S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9C8F-C78C-4564-8093-8C49235EC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999" y="1936184"/>
            <a:ext cx="3591501" cy="4251016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SAP </a:t>
            </a:r>
            <a:r>
              <a:rPr lang="nl-NL" b="1" dirty="0" err="1"/>
              <a:t>Ariba</a:t>
            </a:r>
            <a:r>
              <a:rPr lang="nl-NL" b="1" dirty="0"/>
              <a:t>-</a:t>
            </a:r>
            <a:r>
              <a:rPr lang="nl-NL" b="1" dirty="0">
                <a:hlinkClick r:id="rId3"/>
              </a:rPr>
              <a:t>helpcenter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Als leverancier kunt u direct naar SAP </a:t>
            </a:r>
            <a:r>
              <a:rPr lang="nl-NL" dirty="0" err="1"/>
              <a:t>Ariba</a:t>
            </a:r>
            <a:r>
              <a:rPr lang="nl-NL" dirty="0"/>
              <a:t> voor ondersteuning.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EA6A-CB9E-4DB9-A0B2-7BCCC73BD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B07D95-7C69-46C0-AD2A-2DA1650028AD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78861A-5754-4B0B-94B6-343A37F60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26437"/>
              </p:ext>
            </p:extLst>
          </p:nvPr>
        </p:nvGraphicFramePr>
        <p:xfrm>
          <a:off x="962780" y="4145905"/>
          <a:ext cx="3777937" cy="170688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99430">
                  <a:extLst>
                    <a:ext uri="{9D8B030D-6E8A-4147-A177-3AD203B41FA5}">
                      <a16:colId xmlns:a16="http://schemas.microsoft.com/office/drawing/2014/main" val="1655065411"/>
                    </a:ext>
                  </a:extLst>
                </a:gridCol>
                <a:gridCol w="3478507">
                  <a:extLst>
                    <a:ext uri="{9D8B030D-6E8A-4147-A177-3AD203B41FA5}">
                      <a16:colId xmlns:a16="http://schemas.microsoft.com/office/drawing/2014/main" val="88819555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nl-NL" sz="1600" noProof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l-NL" sz="1600" noProof="0" dirty="0"/>
                        <a:t>Ga naar de </a:t>
                      </a:r>
                      <a:r>
                        <a:rPr lang="nl-NL" sz="1600" noProof="0" dirty="0" err="1"/>
                        <a:t>Ariba</a:t>
                      </a:r>
                      <a:r>
                        <a:rPr lang="nl-NL" sz="1600" noProof="0" dirty="0"/>
                        <a:t>-</a:t>
                      </a:r>
                      <a:r>
                        <a:rPr lang="nl-NL" sz="1600" b="1" noProof="0" dirty="0">
                          <a:hlinkClick r:id="rId3"/>
                        </a:rPr>
                        <a:t>helpcenter</a:t>
                      </a:r>
                      <a:r>
                        <a:rPr lang="nl-NL" sz="1600" b="0" noProof="0" dirty="0"/>
                        <a:t> en kies de meest relevante subcategorie voor het onderwerp waarmee u hulp nodig heeft. </a:t>
                      </a:r>
                      <a:endParaRPr lang="nl-NL" sz="1600" b="1" noProof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058501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nl-NL" sz="1600" noProof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l-NL" sz="1600" b="0" noProof="0" dirty="0"/>
                        <a:t>Als het nodig is, kunt u </a:t>
                      </a:r>
                      <a:r>
                        <a:rPr lang="nl-NL" sz="1600" b="1" noProof="0" dirty="0"/>
                        <a:t>hier</a:t>
                      </a:r>
                      <a:r>
                        <a:rPr lang="nl-NL" sz="1600" b="0" noProof="0" dirty="0"/>
                        <a:t> de taal wijzigen (24 talen mogelijk)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82812328"/>
                  </a:ext>
                </a:extLst>
              </a:tr>
            </a:tbl>
          </a:graphicData>
        </a:graphic>
      </p:graphicFrame>
      <p:sp>
        <p:nvSpPr>
          <p:cNvPr id="14" name="Rectangle 38">
            <a:extLst>
              <a:ext uri="{FF2B5EF4-FFF2-40B4-BE49-F238E27FC236}">
                <a16:creationId xmlns:a16="http://schemas.microsoft.com/office/drawing/2014/main" id="{2A427588-4587-4078-A0D7-37B30B35F723}"/>
              </a:ext>
            </a:extLst>
          </p:cNvPr>
          <p:cNvSpPr/>
          <p:nvPr/>
        </p:nvSpPr>
        <p:spPr>
          <a:xfrm>
            <a:off x="5284047" y="2471692"/>
            <a:ext cx="3027371" cy="1795508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5" name="Oval 39">
            <a:extLst>
              <a:ext uri="{FF2B5EF4-FFF2-40B4-BE49-F238E27FC236}">
                <a16:creationId xmlns:a16="http://schemas.microsoft.com/office/drawing/2014/main" id="{B2403FF3-15E8-4969-878C-D3E5476A0421}"/>
              </a:ext>
            </a:extLst>
          </p:cNvPr>
          <p:cNvSpPr>
            <a:spLocks noChangeAspect="1"/>
          </p:cNvSpPr>
          <p:nvPr/>
        </p:nvSpPr>
        <p:spPr>
          <a:xfrm>
            <a:off x="5035553" y="2471692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1969E2A9-6DEB-4462-8998-A2D91BB3F18D}"/>
              </a:ext>
            </a:extLst>
          </p:cNvPr>
          <p:cNvSpPr/>
          <p:nvPr/>
        </p:nvSpPr>
        <p:spPr>
          <a:xfrm>
            <a:off x="10216680" y="1513427"/>
            <a:ext cx="1229483" cy="480183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8" name="Oval 39">
            <a:extLst>
              <a:ext uri="{FF2B5EF4-FFF2-40B4-BE49-F238E27FC236}">
                <a16:creationId xmlns:a16="http://schemas.microsoft.com/office/drawing/2014/main" id="{A56235D3-F2F5-4735-9423-9C61976C8B9F}"/>
              </a:ext>
            </a:extLst>
          </p:cNvPr>
          <p:cNvSpPr>
            <a:spLocks noChangeAspect="1"/>
          </p:cNvSpPr>
          <p:nvPr/>
        </p:nvSpPr>
        <p:spPr>
          <a:xfrm>
            <a:off x="9988117" y="1542586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522144C-580F-4064-977E-5C796C276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</p:spTree>
    <p:extLst>
      <p:ext uri="{BB962C8B-B14F-4D97-AF65-F5344CB8AC3E}">
        <p14:creationId xmlns:p14="http://schemas.microsoft.com/office/powerpoint/2010/main" val="57566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C1AFC5-63E4-4247-9B98-3E4CD069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1" y="1405933"/>
            <a:ext cx="6328994" cy="4902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6EE80-A8B5-458D-8FA6-26BEEE8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User</a:t>
            </a:r>
            <a:r>
              <a:rPr lang="sv-SE" dirty="0"/>
              <a:t>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A5C-6F75-4043-A0D2-E5B8A5D0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B2B07D95-7C69-46C0-AD2A-2DA1650028AD}" type="slidenum"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79554C4-FA87-4A40-B97F-591439240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6231"/>
              </p:ext>
            </p:extLst>
          </p:nvPr>
        </p:nvGraphicFramePr>
        <p:xfrm>
          <a:off x="7114948" y="2122511"/>
          <a:ext cx="4126299" cy="2980257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316763">
                  <a:extLst>
                    <a:ext uri="{9D8B030D-6E8A-4147-A177-3AD203B41FA5}">
                      <a16:colId xmlns:a16="http://schemas.microsoft.com/office/drawing/2014/main" val="1655065411"/>
                    </a:ext>
                  </a:extLst>
                </a:gridCol>
                <a:gridCol w="3809536">
                  <a:extLst>
                    <a:ext uri="{9D8B030D-6E8A-4147-A177-3AD203B41FA5}">
                      <a16:colId xmlns:a16="http://schemas.microsoft.com/office/drawing/2014/main" val="888195559"/>
                    </a:ext>
                  </a:extLst>
                </a:gridCol>
              </a:tblGrid>
              <a:tr h="543535">
                <a:tc>
                  <a:txBody>
                    <a:bodyPr/>
                    <a:lstStyle/>
                    <a:p>
                      <a:r>
                        <a:rPr lang="nl-NL" sz="1600" noProof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1600" noProof="0" dirty="0"/>
                        <a:t>Gebruik de </a:t>
                      </a:r>
                      <a:r>
                        <a:rPr lang="nl-NL" sz="1600" b="1" noProof="0" dirty="0"/>
                        <a:t>Zoek Balk </a:t>
                      </a:r>
                      <a:r>
                        <a:rPr lang="nl-NL" sz="1600" b="0" noProof="0" dirty="0"/>
                        <a:t>om te vinden waar u hulp bij nodig heeft</a:t>
                      </a:r>
                      <a:endParaRPr lang="nl-NL" sz="1600" b="1" noProof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0585015"/>
                  </a:ext>
                </a:extLst>
              </a:tr>
              <a:tr h="877363">
                <a:tc>
                  <a:txBody>
                    <a:bodyPr/>
                    <a:lstStyle/>
                    <a:p>
                      <a:r>
                        <a:rPr lang="nl-NL" sz="1600" noProof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U kunt ook naar beneden scrollen in de populaire onderwerpen waar andere leveranciers vaak naar zoeken</a:t>
                      </a:r>
                      <a:endParaRPr lang="nl-NL" sz="1600" b="0" i="1" noProof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8029088"/>
                  </a:ext>
                </a:extLst>
              </a:tr>
              <a:tr h="760948">
                <a:tc>
                  <a:txBody>
                    <a:bodyPr/>
                    <a:lstStyle/>
                    <a:p>
                      <a:r>
                        <a:rPr lang="nl-NL" sz="1600" noProof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b="0" noProof="0" dirty="0"/>
                        <a:t>Het</a:t>
                      </a:r>
                      <a:r>
                        <a:rPr lang="nl-NL" sz="1600" b="1" noProof="0" dirty="0"/>
                        <a:t> Learning Center </a:t>
                      </a:r>
                      <a:r>
                        <a:rPr lang="nl-NL" sz="1600" b="0" noProof="0" dirty="0"/>
                        <a:t>is een bibliotheek met uitleg in video’s en bestanden. </a:t>
                      </a:r>
                      <a:endParaRPr lang="nl-NL" sz="1600" noProof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0418392"/>
                  </a:ext>
                </a:extLst>
              </a:tr>
              <a:tr h="732346">
                <a:tc>
                  <a:txBody>
                    <a:bodyPr/>
                    <a:lstStyle/>
                    <a:p>
                      <a:r>
                        <a:rPr lang="nl-NL" sz="1600" noProof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U kunt ook ondersteuning krijgen via de telefoon bij specifieke onderwerpen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5304942"/>
                  </a:ext>
                </a:extLst>
              </a:tr>
            </a:tbl>
          </a:graphicData>
        </a:graphic>
      </p:graphicFrame>
      <p:sp>
        <p:nvSpPr>
          <p:cNvPr id="10" name="Rectangle 38">
            <a:extLst>
              <a:ext uri="{FF2B5EF4-FFF2-40B4-BE49-F238E27FC236}">
                <a16:creationId xmlns:a16="http://schemas.microsoft.com/office/drawing/2014/main" id="{7ECD6DD0-8486-486E-BBCC-8D32B4FC4F9D}"/>
              </a:ext>
            </a:extLst>
          </p:cNvPr>
          <p:cNvSpPr/>
          <p:nvPr/>
        </p:nvSpPr>
        <p:spPr>
          <a:xfrm>
            <a:off x="542143" y="2399399"/>
            <a:ext cx="3780637" cy="360422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Oval 39">
            <a:extLst>
              <a:ext uri="{FF2B5EF4-FFF2-40B4-BE49-F238E27FC236}">
                <a16:creationId xmlns:a16="http://schemas.microsoft.com/office/drawing/2014/main" id="{DE0CA634-528E-4B64-B55A-38B9D9ACA888}"/>
              </a:ext>
            </a:extLst>
          </p:cNvPr>
          <p:cNvSpPr>
            <a:spLocks noChangeAspect="1"/>
          </p:cNvSpPr>
          <p:nvPr/>
        </p:nvSpPr>
        <p:spPr>
          <a:xfrm>
            <a:off x="294708" y="2372839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B6E339AA-C768-48C2-8100-24A9344D1FE7}"/>
              </a:ext>
            </a:extLst>
          </p:cNvPr>
          <p:cNvSpPr/>
          <p:nvPr/>
        </p:nvSpPr>
        <p:spPr>
          <a:xfrm>
            <a:off x="530221" y="1706993"/>
            <a:ext cx="3255753" cy="283953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5A28BC9B-20BC-4210-BDBB-AA93A5247DF5}"/>
              </a:ext>
            </a:extLst>
          </p:cNvPr>
          <p:cNvSpPr>
            <a:spLocks noChangeAspect="1"/>
          </p:cNvSpPr>
          <p:nvPr/>
        </p:nvSpPr>
        <p:spPr>
          <a:xfrm>
            <a:off x="230300" y="1583247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4" name="Rectangle 38">
            <a:extLst>
              <a:ext uri="{FF2B5EF4-FFF2-40B4-BE49-F238E27FC236}">
                <a16:creationId xmlns:a16="http://schemas.microsoft.com/office/drawing/2014/main" id="{7D0A82BD-D059-4DBA-B28A-0DD9C0C41713}"/>
              </a:ext>
            </a:extLst>
          </p:cNvPr>
          <p:cNvSpPr/>
          <p:nvPr/>
        </p:nvSpPr>
        <p:spPr>
          <a:xfrm>
            <a:off x="4989016" y="2400873"/>
            <a:ext cx="1647320" cy="416409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5" name="Oval 39">
            <a:extLst>
              <a:ext uri="{FF2B5EF4-FFF2-40B4-BE49-F238E27FC236}">
                <a16:creationId xmlns:a16="http://schemas.microsoft.com/office/drawing/2014/main" id="{A31933E6-48DD-486C-AEFB-026CE5EEF894}"/>
              </a:ext>
            </a:extLst>
          </p:cNvPr>
          <p:cNvSpPr>
            <a:spLocks noChangeAspect="1"/>
          </p:cNvSpPr>
          <p:nvPr/>
        </p:nvSpPr>
        <p:spPr>
          <a:xfrm>
            <a:off x="6466400" y="2254646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D3E18EA9-D34D-4964-A97B-82BF4869F9F1}"/>
              </a:ext>
            </a:extLst>
          </p:cNvPr>
          <p:cNvSpPr/>
          <p:nvPr/>
        </p:nvSpPr>
        <p:spPr>
          <a:xfrm>
            <a:off x="4989016" y="2863096"/>
            <a:ext cx="1647320" cy="416409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229DA079-86C0-458C-89B9-CAF06449B106}"/>
              </a:ext>
            </a:extLst>
          </p:cNvPr>
          <p:cNvSpPr>
            <a:spLocks noChangeAspect="1"/>
          </p:cNvSpPr>
          <p:nvPr/>
        </p:nvSpPr>
        <p:spPr>
          <a:xfrm>
            <a:off x="6467832" y="3158202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F4F396F-B66A-4D68-8BCD-4787FDAD2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</p:spTree>
    <p:extLst>
      <p:ext uri="{BB962C8B-B14F-4D97-AF65-F5344CB8AC3E}">
        <p14:creationId xmlns:p14="http://schemas.microsoft.com/office/powerpoint/2010/main" val="157731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D930288-8F2C-4D50-82D0-0F59CC53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442" y="2483460"/>
            <a:ext cx="6494520" cy="3846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6EE80-A8B5-458D-8FA6-26BEEE8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28000"/>
            <a:ext cx="10080000" cy="1200000"/>
          </a:xfrm>
        </p:spPr>
        <p:txBody>
          <a:bodyPr/>
          <a:lstStyle/>
          <a:p>
            <a:r>
              <a:rPr lang="nl-NL"/>
              <a:t>Ondersteuningscentrum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A5C-6F75-4043-A0D2-E5B8A5D0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B2B07D95-7C69-46C0-AD2A-2DA1650028AD}" type="slidenum"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9EFB59-86AD-4303-B43D-682C8E592168}"/>
              </a:ext>
            </a:extLst>
          </p:cNvPr>
          <p:cNvSpPr txBox="1"/>
          <p:nvPr/>
        </p:nvSpPr>
        <p:spPr>
          <a:xfrm>
            <a:off x="1056000" y="1607432"/>
            <a:ext cx="721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/>
              <a:t>U kunt hier hulp via de telefoon krijgen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6BC18-D1B7-451E-9DCC-9DF7B6A4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</p:spTree>
    <p:extLst>
      <p:ext uri="{BB962C8B-B14F-4D97-AF65-F5344CB8AC3E}">
        <p14:creationId xmlns:p14="http://schemas.microsoft.com/office/powerpoint/2010/main" val="38467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18D202D-F2C8-4771-9698-41919C046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89EAA0-347D-41A2-81EA-FC0813D1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8" y="1231493"/>
            <a:ext cx="6181276" cy="5332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6EE80-A8B5-458D-8FA6-26BEEE8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28000"/>
            <a:ext cx="10080000" cy="1200000"/>
          </a:xfrm>
        </p:spPr>
        <p:txBody>
          <a:bodyPr/>
          <a:lstStyle/>
          <a:p>
            <a:r>
              <a:rPr lang="nl-NL"/>
              <a:t>Telefonische ondersteuning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A5C-6F75-4043-A0D2-E5B8A5D0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B2B07D95-7C69-46C0-AD2A-2DA1650028AD}" type="slidenum">
              <a:rPr lang="en-GB">
                <a:solidFill>
                  <a:prstClr val="black">
                    <a:tint val="75000"/>
                  </a:prstClr>
                </a:solidFill>
                <a:latin typeface="Arial"/>
              </a:rPr>
              <a:pPr defTabSz="609585"/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6C4B7C9-CB68-498A-9D39-09AE918A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36410"/>
              </p:ext>
            </p:extLst>
          </p:nvPr>
        </p:nvGraphicFramePr>
        <p:xfrm>
          <a:off x="7343653" y="2758440"/>
          <a:ext cx="3883019" cy="15849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98087">
                  <a:extLst>
                    <a:ext uri="{9D8B030D-6E8A-4147-A177-3AD203B41FA5}">
                      <a16:colId xmlns:a16="http://schemas.microsoft.com/office/drawing/2014/main" val="1655065411"/>
                    </a:ext>
                  </a:extLst>
                </a:gridCol>
                <a:gridCol w="3584932">
                  <a:extLst>
                    <a:ext uri="{9D8B030D-6E8A-4147-A177-3AD203B41FA5}">
                      <a16:colId xmlns:a16="http://schemas.microsoft.com/office/drawing/2014/main" val="888195559"/>
                    </a:ext>
                  </a:extLst>
                </a:gridCol>
              </a:tblGrid>
              <a:tr h="232879">
                <a:tc>
                  <a:txBody>
                    <a:bodyPr/>
                    <a:lstStyle/>
                    <a:p>
                      <a:r>
                        <a:rPr lang="nl-NL" sz="1600" noProof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1600" noProof="0" dirty="0"/>
                        <a:t>Vul een korte beschrijving in van het probleem </a:t>
                      </a:r>
                      <a:endParaRPr lang="nl-NL" sz="1600" b="1" noProof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0585015"/>
                  </a:ext>
                </a:extLst>
              </a:tr>
              <a:tr h="439285">
                <a:tc>
                  <a:txBody>
                    <a:bodyPr/>
                    <a:lstStyle/>
                    <a:p>
                      <a:r>
                        <a:rPr lang="nl-NL" sz="1600" noProof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noProof="0"/>
                        <a:t>Vul uw contactgegevens in en in welke taal u geholpen wilt worden</a:t>
                      </a:r>
                      <a:endParaRPr lang="nl-NL" sz="1600" b="0" i="1" noProof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8029088"/>
                  </a:ext>
                </a:extLst>
              </a:tr>
              <a:tr h="326030">
                <a:tc>
                  <a:txBody>
                    <a:bodyPr/>
                    <a:lstStyle/>
                    <a:p>
                      <a:r>
                        <a:rPr lang="nl-NL" sz="1600" noProof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1600" noProof="0" dirty="0"/>
                        <a:t>Klik op </a:t>
                      </a:r>
                      <a:r>
                        <a:rPr lang="nl-NL" sz="1600" b="1" noProof="0" dirty="0"/>
                        <a:t>Indienen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0418392"/>
                  </a:ext>
                </a:extLst>
              </a:tr>
            </a:tbl>
          </a:graphicData>
        </a:graphic>
      </p:graphicFrame>
      <p:sp>
        <p:nvSpPr>
          <p:cNvPr id="11" name="Rectangle 38">
            <a:extLst>
              <a:ext uri="{FF2B5EF4-FFF2-40B4-BE49-F238E27FC236}">
                <a16:creationId xmlns:a16="http://schemas.microsoft.com/office/drawing/2014/main" id="{0B761DC9-605E-41B8-8794-F99D4CE4A88B}"/>
              </a:ext>
            </a:extLst>
          </p:cNvPr>
          <p:cNvSpPr/>
          <p:nvPr/>
        </p:nvSpPr>
        <p:spPr>
          <a:xfrm>
            <a:off x="668402" y="2660896"/>
            <a:ext cx="5603715" cy="322639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Oval 39">
            <a:extLst>
              <a:ext uri="{FF2B5EF4-FFF2-40B4-BE49-F238E27FC236}">
                <a16:creationId xmlns:a16="http://schemas.microsoft.com/office/drawing/2014/main" id="{D76FCDF6-CC21-4F02-B7BC-595DDCDD36F2}"/>
              </a:ext>
            </a:extLst>
          </p:cNvPr>
          <p:cNvSpPr>
            <a:spLocks noChangeAspect="1"/>
          </p:cNvSpPr>
          <p:nvPr/>
        </p:nvSpPr>
        <p:spPr>
          <a:xfrm>
            <a:off x="362256" y="2529797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27C1CE36-B17E-4A47-A9F4-4D9A2F049927}"/>
              </a:ext>
            </a:extLst>
          </p:cNvPr>
          <p:cNvSpPr/>
          <p:nvPr/>
        </p:nvSpPr>
        <p:spPr>
          <a:xfrm>
            <a:off x="5209562" y="6324110"/>
            <a:ext cx="688318" cy="274763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E2A1FC0A-7896-49C6-AAA4-4674CC6930CB}"/>
              </a:ext>
            </a:extLst>
          </p:cNvPr>
          <p:cNvSpPr>
            <a:spLocks noChangeAspect="1"/>
          </p:cNvSpPr>
          <p:nvPr/>
        </p:nvSpPr>
        <p:spPr>
          <a:xfrm>
            <a:off x="5053640" y="6469241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  <a:endParaRPr lang="pl-PL" sz="1333" dirty="0">
              <a:solidFill>
                <a:schemeClr val="bg1"/>
              </a:solidFill>
            </a:endParaRP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6A993D6F-F995-4EE5-9AAC-643D4CD7F09C}"/>
              </a:ext>
            </a:extLst>
          </p:cNvPr>
          <p:cNvSpPr/>
          <p:nvPr/>
        </p:nvSpPr>
        <p:spPr>
          <a:xfrm>
            <a:off x="668402" y="3023220"/>
            <a:ext cx="5603715" cy="3106253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8E0362A9-B613-4E72-A937-8336EB09EDCB}"/>
              </a:ext>
            </a:extLst>
          </p:cNvPr>
          <p:cNvSpPr>
            <a:spLocks noChangeAspect="1"/>
          </p:cNvSpPr>
          <p:nvPr/>
        </p:nvSpPr>
        <p:spPr>
          <a:xfrm>
            <a:off x="372345" y="2964086"/>
            <a:ext cx="311843" cy="289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  <a:endParaRPr lang="pl-PL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BF87-445B-41F7-97A1-C7ECC6CB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Ondersteuning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46156-856D-4D26-B752-4974162A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1" y="1940560"/>
            <a:ext cx="6243052" cy="206608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b="1" dirty="0"/>
              <a:t>SAP </a:t>
            </a:r>
            <a:r>
              <a:rPr lang="nl-NL" b="1" dirty="0" err="1"/>
              <a:t>Ariba</a:t>
            </a:r>
            <a:r>
              <a:rPr lang="nl-NL" b="1" dirty="0"/>
              <a:t>-</a:t>
            </a:r>
            <a:r>
              <a:rPr lang="nl-NL" b="1" dirty="0">
                <a:hlinkClick r:id="rId2"/>
              </a:rPr>
              <a:t>helpcenter</a:t>
            </a:r>
            <a:endParaRPr lang="nl-NL" dirty="0"/>
          </a:p>
          <a:p>
            <a:r>
              <a:rPr lang="nl-NL" dirty="0"/>
              <a:t>Hier kunt u hulp krijgen met technische vragen zoals problemen met de browser, inloggen etc. </a:t>
            </a:r>
          </a:p>
          <a:p>
            <a:r>
              <a:rPr lang="nl-NL" dirty="0"/>
              <a:t>Er is ook een </a:t>
            </a:r>
            <a:r>
              <a:rPr lang="nl-NL" b="1" dirty="0"/>
              <a:t>Learning Center </a:t>
            </a:r>
            <a:r>
              <a:rPr lang="nl-NL" dirty="0"/>
              <a:t>met uitleg via video’s, handleidingen en ander trainingsmateriaal. </a:t>
            </a:r>
          </a:p>
          <a:p>
            <a:r>
              <a:rPr lang="nl-NL" dirty="0"/>
              <a:t>U kunt ook ondersteuning krijgen via de telefoon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7A22-06A1-4D16-95BA-F77333593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B07D95-7C69-46C0-AD2A-2DA1650028AD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20BAC4-8CA1-4DFF-ADA5-C55F79E3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9200" y="1841045"/>
            <a:ext cx="3606800" cy="36068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E3E436-4604-4D2A-8D93-C990E77F1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332" y="6580500"/>
            <a:ext cx="2620800" cy="135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Confidentiality – None (C1)</a:t>
            </a:r>
          </a:p>
        </p:txBody>
      </p:sp>
    </p:spTree>
    <p:extLst>
      <p:ext uri="{BB962C8B-B14F-4D97-AF65-F5344CB8AC3E}">
        <p14:creationId xmlns:p14="http://schemas.microsoft.com/office/powerpoint/2010/main" val="522252197"/>
      </p:ext>
    </p:extLst>
  </p:cSld>
  <p:clrMapOvr>
    <a:masterClrMapping/>
  </p:clrMapOvr>
</p:sld>
</file>

<file path=ppt/theme/theme1.xml><?xml version="1.0" encoding="utf-8"?>
<a:theme xmlns:a="http://schemas.openxmlformats.org/drawingml/2006/main" name="Vattenfall">
  <a:themeElements>
    <a:clrScheme name="Vattenfall 2018">
      <a:dk1>
        <a:sysClr val="windowText" lastClr="000000"/>
      </a:dk1>
      <a:lt1>
        <a:sysClr val="window" lastClr="FFFFFF"/>
      </a:lt1>
      <a:dk2>
        <a:srgbClr val="4E4B48"/>
      </a:dk2>
      <a:lt2>
        <a:srgbClr val="E7E6E6"/>
      </a:lt2>
      <a:accent1>
        <a:srgbClr val="2071B5"/>
      </a:accent1>
      <a:accent2>
        <a:srgbClr val="FFDA00"/>
      </a:accent2>
      <a:accent3>
        <a:srgbClr val="005C63"/>
      </a:accent3>
      <a:accent4>
        <a:srgbClr val="3DC07C"/>
      </a:accent4>
      <a:accent5>
        <a:srgbClr val="1E324F"/>
      </a:accent5>
      <a:accent6>
        <a:srgbClr val="D1266B"/>
      </a:accent6>
      <a:hlink>
        <a:srgbClr val="2071B5"/>
      </a:hlink>
      <a:folHlink>
        <a:srgbClr val="D1266B"/>
      </a:folHlink>
    </a:clrScheme>
    <a:fontScheme name="Vattenf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80504_Vattenfall_PPT_Eng_1.1.potx" id="{FEEA0E87-AF92-4C17-A05B-EB7BFB2A8F2E}" vid="{B7E82C87-11E9-47FF-89C2-ABA06061E1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1738D4592044DB7CCF83FF0B23DF9" ma:contentTypeVersion="5" ma:contentTypeDescription="Create a new document." ma:contentTypeScope="" ma:versionID="89414d63d14e7af4b20eb58e0f2f2592">
  <xsd:schema xmlns:xsd="http://www.w3.org/2001/XMLSchema" xmlns:xs="http://www.w3.org/2001/XMLSchema" xmlns:p="http://schemas.microsoft.com/office/2006/metadata/properties" xmlns:ns2="5b778f3b-1d15-4249-a89a-c9aab0c133b0" xmlns:ns3="9dbedc04-3b68-4e75-9d27-d6f8f12c96d8" targetNamespace="http://schemas.microsoft.com/office/2006/metadata/properties" ma:root="true" ma:fieldsID="d92414f2071cbd75a172301d1c4fceee" ns2:_="" ns3:_="">
    <xsd:import namespace="5b778f3b-1d15-4249-a89a-c9aab0c133b0"/>
    <xsd:import namespace="9dbedc04-3b68-4e75-9d27-d6f8f12c9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78f3b-1d15-4249-a89a-c9aab0c133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edc04-3b68-4e75-9d27-d6f8f12c9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b778f3b-1d15-4249-a89a-c9aab0c133b0">HH64HKPU3FM2-1571379827-6158</_dlc_DocId>
    <_dlc_DocIdUrl xmlns="5b778f3b-1d15-4249-a89a-c9aab0c133b0">
      <Url>https://vattenfall.sharepoint.com/sites/Projects/Programme Foxtrot/Finance-Procurement/_layouts/15/DocIdRedir.aspx?ID=HH64HKPU3FM2-1571379827-6158</Url>
      <Description>HH64HKPU3FM2-1571379827-6158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6725C-C7B4-417C-8BB6-30F86342DB0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4A34BC0-AB70-412E-A594-38F62B84C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78f3b-1d15-4249-a89a-c9aab0c133b0"/>
    <ds:schemaRef ds:uri="9dbedc04-3b68-4e75-9d27-d6f8f12c9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4EF8A6-E649-4AB7-8F66-97ECB1E2972F}">
  <ds:schemaRefs>
    <ds:schemaRef ds:uri="http://schemas.microsoft.com/office/2006/metadata/properties"/>
    <ds:schemaRef ds:uri="http://schemas.microsoft.com/office/infopath/2007/PartnerControls"/>
    <ds:schemaRef ds:uri="5b778f3b-1d15-4249-a89a-c9aab0c133b0"/>
  </ds:schemaRefs>
</ds:datastoreItem>
</file>

<file path=customXml/itemProps4.xml><?xml version="1.0" encoding="utf-8"?>
<ds:datastoreItem xmlns:ds="http://schemas.openxmlformats.org/officeDocument/2006/customXml" ds:itemID="{40050394-8763-4FA8-A962-08E401CCA8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Bredbild</PresentationFormat>
  <Paragraphs>64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9" baseType="lpstr">
      <vt:lpstr>Arial</vt:lpstr>
      <vt:lpstr>Vattenfall</vt:lpstr>
      <vt:lpstr>SAP Ariba-  helpcenter</vt:lpstr>
      <vt:lpstr>Inhoud</vt:lpstr>
      <vt:lpstr>SAP Ariba-helpcenter </vt:lpstr>
      <vt:lpstr>User Community</vt:lpstr>
      <vt:lpstr>Ondersteuningscentrum</vt:lpstr>
      <vt:lpstr>Telefonische ondersteuning</vt:lpstr>
      <vt:lpstr>Ondersteuning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Treffner Patrik (FPEP) ext</dc:creator>
  <cp:lastModifiedBy>Treffner Patrik (FPEP) ext</cp:lastModifiedBy>
  <cp:revision>46</cp:revision>
  <dcterms:created xsi:type="dcterms:W3CDTF">2019-04-29T13:34:39Z</dcterms:created>
  <dcterms:modified xsi:type="dcterms:W3CDTF">2019-10-02T14:14:55Z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0x010100ECE1738D4592044DB7CCF83FF0B23DF9</vt:lpwstr>
  </property>
  <property fmtid="{D5CDD505-2E9C-101B-9397-08002B2CF9AE}" pid="3" name="_dlc_DocIdItemGuid">
    <vt:lpwstr>790d708c-3fdb-4a93-9752-4a1fe13dea74</vt:lpwstr>
  </property>
</Properties>
</file>